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57" r:id="rId4"/>
    <p:sldId id="258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29"/>
  </p:normalViewPr>
  <p:slideViewPr>
    <p:cSldViewPr snapToGrid="0" snapToObjects="1">
      <p:cViewPr varScale="1">
        <p:scale>
          <a:sx n="132" d="100"/>
          <a:sy n="132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limarkka, Matti" userId="f4536e2c-74a8-43ca-82b9-446af9cd90be" providerId="ADAL" clId="{056B7153-7A5E-0240-BBCA-663AA12BB407}"/>
    <pc:docChg chg="modMainMaster">
      <pc:chgData name="Nelimarkka, Matti" userId="f4536e2c-74a8-43ca-82b9-446af9cd90be" providerId="ADAL" clId="{056B7153-7A5E-0240-BBCA-663AA12BB407}" dt="2019-06-15T05:59:13.138" v="24" actId="20577"/>
      <pc:docMkLst>
        <pc:docMk/>
      </pc:docMkLst>
      <pc:sldMasterChg chg="modSp modSldLayout">
        <pc:chgData name="Nelimarkka, Matti" userId="f4536e2c-74a8-43ca-82b9-446af9cd90be" providerId="ADAL" clId="{056B7153-7A5E-0240-BBCA-663AA12BB407}" dt="2019-06-15T05:59:13.138" v="24" actId="20577"/>
        <pc:sldMasterMkLst>
          <pc:docMk/>
          <pc:sldMasterMk cId="2234181071" sldId="2147483648"/>
        </pc:sldMasterMkLst>
        <pc:spChg chg="mod">
          <ac:chgData name="Nelimarkka, Matti" userId="f4536e2c-74a8-43ca-82b9-446af9cd90be" providerId="ADAL" clId="{056B7153-7A5E-0240-BBCA-663AA12BB407}" dt="2019-06-15T05:59:13.138" v="24" actId="20577"/>
          <ac:spMkLst>
            <pc:docMk/>
            <pc:sldMasterMk cId="2234181071" sldId="2147483648"/>
            <ac:spMk id="7" creationId="{1A2DDC5A-6C4E-104C-8EF6-F08CCA60A71A}"/>
          </ac:spMkLst>
        </pc:spChg>
        <pc:sldLayoutChg chg="modSp">
          <pc:chgData name="Nelimarkka, Matti" userId="f4536e2c-74a8-43ca-82b9-446af9cd90be" providerId="ADAL" clId="{056B7153-7A5E-0240-BBCA-663AA12BB407}" dt="2019-06-15T05:59:04.031" v="2" actId="20577"/>
          <pc:sldLayoutMkLst>
            <pc:docMk/>
            <pc:sldMasterMk cId="2234181071" sldId="2147483648"/>
            <pc:sldLayoutMk cId="417636911" sldId="2147483649"/>
          </pc:sldLayoutMkLst>
          <pc:spChg chg="mod">
            <ac:chgData name="Nelimarkka, Matti" userId="f4536e2c-74a8-43ca-82b9-446af9cd90be" providerId="ADAL" clId="{056B7153-7A5E-0240-BBCA-663AA12BB407}" dt="2019-06-15T05:59:04.031" v="2" actId="20577"/>
            <ac:spMkLst>
              <pc:docMk/>
              <pc:sldMasterMk cId="2234181071" sldId="2147483648"/>
              <pc:sldLayoutMk cId="417636911" sldId="2147483649"/>
              <ac:spMk id="8" creationId="{FED39303-5F8E-F244-A0C4-68E965A0D21B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F30A-99FF-4841-A9F1-F07393FBB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4F07A-4161-A849-B47B-225DCC9E7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2BEE6-AFB5-1C4F-B989-DD216B83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A98AD2-CDFE-6747-897A-E6257C4FD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0778" y="6356350"/>
            <a:ext cx="2522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39303-5F8E-F244-A0C4-68E965A0D21B}"/>
              </a:ext>
            </a:extLst>
          </p:cNvPr>
          <p:cNvSpPr/>
          <p:nvPr userDrawn="1"/>
        </p:nvSpPr>
        <p:spPr>
          <a:xfrm>
            <a:off x="500514" y="6444476"/>
            <a:ext cx="4673063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US" sz="1200" b="1" dirty="0"/>
              <a:t>Summer Institute in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41763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123E-2A19-B648-8A8E-5DC841AC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D453-F1C7-AD4D-B7F3-9C221243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8781E-9801-1E4E-99E5-97555A46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D4493-6095-8B4D-B789-3F34A4A3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0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E827-6AC7-404A-A91F-B931BC10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E0D68-3651-DB46-80CD-6540CE5EC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FE39F-9D4C-E64A-9AAF-28871415D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CE400-5E08-F544-9846-4E8C489F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5A097-8A0F-BD4B-808A-A25B9A7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2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A45D-F851-BC42-98B5-23D310C6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8C4A3-7D35-174D-B394-0F0F8DFC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2EDB-943F-9540-8814-631BB6FF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1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D8DF10-0729-2844-8408-4C17A1DC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90F88-5F9A-3848-8B5B-7A73C5F3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5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824DC-C061-D249-BEDD-1C805DB1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4CD1D-F18C-1748-A143-9C90BDD00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A737F-5421-E34B-8B28-B9D21D56F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36142" y="6356350"/>
            <a:ext cx="2917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01714-4138-0F4D-BA69-3CC1CACD1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2DDC5A-6C4E-104C-8EF6-F08CCA60A71A}"/>
              </a:ext>
            </a:extLst>
          </p:cNvPr>
          <p:cNvSpPr/>
          <p:nvPr userDrawn="1"/>
        </p:nvSpPr>
        <p:spPr>
          <a:xfrm>
            <a:off x="500514" y="6444476"/>
            <a:ext cx="467306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b="0" dirty="0"/>
              <a:t>Summer Institute in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223418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0900-B828-C740-9E22-F945FDE09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“</a:t>
            </a:r>
            <a:r>
              <a:rPr lang="en-US" dirty="0"/>
              <a:t>Data</a:t>
            </a:r>
            <a:r>
              <a:rPr lang="en-US" dirty="0">
                <a:latin typeface="American Typewriter" panose="02090604020004020304" pitchFamily="18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046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239C80-AEAF-874D-961F-1DE626BB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19" y="1227811"/>
            <a:ext cx="3800898" cy="22129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B51A3-4731-2F49-A9B4-4D5AF8275457}"/>
              </a:ext>
            </a:extLst>
          </p:cNvPr>
          <p:cNvSpPr/>
          <p:nvPr/>
        </p:nvSpPr>
        <p:spPr>
          <a:xfrm>
            <a:off x="6843562" y="6062925"/>
            <a:ext cx="5207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/>
              <a:t>Karikoski, J., &amp; Nelimarkka, M. (2010). </a:t>
            </a:r>
            <a:r>
              <a:rPr lang="fi-FI" sz="1200" dirty="0" err="1"/>
              <a:t>Measuring</a:t>
            </a:r>
            <a:r>
              <a:rPr lang="fi-FI" sz="1200" dirty="0"/>
              <a:t> </a:t>
            </a:r>
            <a:r>
              <a:rPr lang="fi-FI" sz="1200" dirty="0" err="1"/>
              <a:t>Social</a:t>
            </a:r>
            <a:r>
              <a:rPr lang="fi-FI" sz="1200" dirty="0"/>
              <a:t> </a:t>
            </a:r>
            <a:r>
              <a:rPr lang="fi-FI" sz="1200" dirty="0" err="1"/>
              <a:t>Relations</a:t>
            </a:r>
            <a:r>
              <a:rPr lang="fi-FI" sz="1200" dirty="0"/>
              <a:t>: Case </a:t>
            </a:r>
            <a:r>
              <a:rPr lang="fi-FI" sz="1200" dirty="0" err="1"/>
              <a:t>OtaSizzle</a:t>
            </a:r>
            <a:r>
              <a:rPr lang="fi-FI" sz="1200" dirty="0"/>
              <a:t>. In </a:t>
            </a:r>
            <a:r>
              <a:rPr lang="fi-FI" sz="1200" i="1" dirty="0"/>
              <a:t>2010 IEEE Second International Conference on </a:t>
            </a:r>
            <a:r>
              <a:rPr lang="fi-FI" sz="1200" i="1" dirty="0" err="1"/>
              <a:t>Social</a:t>
            </a:r>
            <a:r>
              <a:rPr lang="fi-FI" sz="1200" i="1" dirty="0"/>
              <a:t> Computing</a:t>
            </a:r>
            <a:r>
              <a:rPr lang="fi-FI" sz="1200" dirty="0"/>
              <a:t> (</a:t>
            </a:r>
            <a:r>
              <a:rPr lang="fi-FI" sz="1200" dirty="0" err="1"/>
              <a:t>pp</a:t>
            </a:r>
            <a:r>
              <a:rPr lang="fi-FI" sz="1200" dirty="0"/>
              <a:t>. 257–263). IEEE.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/10.1109/SocialCom.2010.43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E61B3-4F42-5C42-9F38-11248D86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13" y="43111"/>
            <a:ext cx="3715887" cy="236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9D45D-B97A-8441-A8E4-BB509B93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432" y="3243611"/>
            <a:ext cx="4004397" cy="2507581"/>
          </a:xfrm>
          <a:prstGeom prst="rect">
            <a:avLst/>
          </a:prstGeom>
        </p:spPr>
      </p:pic>
      <p:sp>
        <p:nvSpPr>
          <p:cNvPr id="11" name="Cube 10">
            <a:extLst>
              <a:ext uri="{FF2B5EF4-FFF2-40B4-BE49-F238E27FC236}">
                <a16:creationId xmlns:a16="http://schemas.microsoft.com/office/drawing/2014/main" id="{00380E94-85F4-DE48-8243-8029ACFE4429}"/>
              </a:ext>
            </a:extLst>
          </p:cNvPr>
          <p:cNvSpPr/>
          <p:nvPr/>
        </p:nvSpPr>
        <p:spPr>
          <a:xfrm>
            <a:off x="214323" y="3947959"/>
            <a:ext cx="4617560" cy="1508574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networks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0281128-F9F0-AC4D-B0E0-EF2E52FB6487}"/>
              </a:ext>
            </a:extLst>
          </p:cNvPr>
          <p:cNvSpPr/>
          <p:nvPr/>
        </p:nvSpPr>
        <p:spPr>
          <a:xfrm>
            <a:off x="214323" y="2489324"/>
            <a:ext cx="4617560" cy="150857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Call logs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3B7B49A-7E0D-A649-93E1-5484CF5F88E6}"/>
              </a:ext>
            </a:extLst>
          </p:cNvPr>
          <p:cNvSpPr/>
          <p:nvPr/>
        </p:nvSpPr>
        <p:spPr>
          <a:xfrm>
            <a:off x="208740" y="955781"/>
            <a:ext cx="4617560" cy="15085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Instant messaging</a:t>
            </a:r>
          </a:p>
        </p:txBody>
      </p:sp>
    </p:spTree>
    <p:extLst>
      <p:ext uri="{BB962C8B-B14F-4D97-AF65-F5344CB8AC3E}">
        <p14:creationId xmlns:p14="http://schemas.microsoft.com/office/powerpoint/2010/main" val="325831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A0E16-680A-1F4B-9D11-54ABF244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85" y="211754"/>
            <a:ext cx="6059103" cy="60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7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FA342-9739-AC48-88A6-751249DF0EA0}"/>
              </a:ext>
            </a:extLst>
          </p:cNvPr>
          <p:cNvSpPr/>
          <p:nvPr/>
        </p:nvSpPr>
        <p:spPr>
          <a:xfrm>
            <a:off x="6339037" y="5947692"/>
            <a:ext cx="5649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 err="1"/>
              <a:t>Alhabash</a:t>
            </a:r>
            <a:r>
              <a:rPr lang="fi-FI" sz="1200" dirty="0"/>
              <a:t>, S., &amp; Ma, M. (2017). A </a:t>
            </a:r>
            <a:r>
              <a:rPr lang="fi-FI" sz="1200" dirty="0" err="1"/>
              <a:t>Tale</a:t>
            </a:r>
            <a:r>
              <a:rPr lang="fi-FI" sz="1200" dirty="0"/>
              <a:t> of </a:t>
            </a:r>
            <a:r>
              <a:rPr lang="fi-FI" sz="1200" dirty="0" err="1"/>
              <a:t>Four</a:t>
            </a:r>
            <a:r>
              <a:rPr lang="fi-FI" sz="1200" dirty="0"/>
              <a:t> </a:t>
            </a:r>
            <a:r>
              <a:rPr lang="fi-FI" sz="1200" dirty="0" err="1"/>
              <a:t>Platforms</a:t>
            </a:r>
            <a:r>
              <a:rPr lang="fi-FI" sz="1200" dirty="0"/>
              <a:t>: </a:t>
            </a:r>
            <a:r>
              <a:rPr lang="fi-FI" sz="1200" dirty="0" err="1"/>
              <a:t>Motivations</a:t>
            </a:r>
            <a:r>
              <a:rPr lang="fi-FI" sz="1200" dirty="0"/>
              <a:t> and </a:t>
            </a:r>
            <a:r>
              <a:rPr lang="fi-FI" sz="1200" dirty="0" err="1"/>
              <a:t>Uses</a:t>
            </a:r>
            <a:r>
              <a:rPr lang="fi-FI" sz="1200" dirty="0"/>
              <a:t> of Facebook, Twitter, Instagram, and Snapchat </a:t>
            </a:r>
            <a:r>
              <a:rPr lang="fi-FI" sz="1200" dirty="0" err="1"/>
              <a:t>Among</a:t>
            </a:r>
            <a:r>
              <a:rPr lang="fi-FI" sz="1200" dirty="0"/>
              <a:t> College </a:t>
            </a:r>
            <a:r>
              <a:rPr lang="fi-FI" sz="1200" dirty="0" err="1"/>
              <a:t>Students</a:t>
            </a:r>
            <a:r>
              <a:rPr lang="fi-FI" sz="1200" dirty="0"/>
              <a:t>? </a:t>
            </a:r>
            <a:r>
              <a:rPr lang="fi-FI" sz="1200" i="1" dirty="0" err="1"/>
              <a:t>Social</a:t>
            </a:r>
            <a:r>
              <a:rPr lang="fi-FI" sz="1200" i="1" dirty="0"/>
              <a:t> Media + </a:t>
            </a:r>
            <a:r>
              <a:rPr lang="fi-FI" sz="1200" i="1" dirty="0" err="1"/>
              <a:t>Society</a:t>
            </a:r>
            <a:r>
              <a:rPr lang="fi-FI" sz="1200" dirty="0"/>
              <a:t>, </a:t>
            </a:r>
            <a:r>
              <a:rPr lang="fi-FI" sz="1200" i="1" dirty="0"/>
              <a:t>3</a:t>
            </a:r>
            <a:r>
              <a:rPr lang="fi-FI" sz="1200" dirty="0"/>
              <a:t>(1), 205630511769154.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/10.1177/2056305117691544</a:t>
            </a:r>
            <a:endParaRPr lang="fi-FI" sz="12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DF0A3-287B-1546-B957-870E70C8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873" y="173255"/>
            <a:ext cx="5775811" cy="55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4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A15AB4-162D-C646-92A8-BD3C2CE04DF3}"/>
              </a:ext>
            </a:extLst>
          </p:cNvPr>
          <p:cNvSpPr/>
          <p:nvPr/>
        </p:nvSpPr>
        <p:spPr>
          <a:xfrm>
            <a:off x="818147" y="5635728"/>
            <a:ext cx="9461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 err="1"/>
              <a:t>Borah</a:t>
            </a:r>
            <a:r>
              <a:rPr lang="fi-FI" sz="1200" dirty="0"/>
              <a:t>, P. (2017). </a:t>
            </a:r>
            <a:r>
              <a:rPr lang="fi-FI" sz="1200" dirty="0" err="1"/>
              <a:t>Emerging</a:t>
            </a:r>
            <a:r>
              <a:rPr lang="fi-FI" sz="1200" dirty="0"/>
              <a:t> </a:t>
            </a:r>
            <a:r>
              <a:rPr lang="fi-FI" sz="1200" dirty="0" err="1"/>
              <a:t>communication</a:t>
            </a:r>
            <a:r>
              <a:rPr lang="fi-FI" sz="1200" dirty="0"/>
              <a:t> </a:t>
            </a:r>
            <a:r>
              <a:rPr lang="fi-FI" sz="1200" dirty="0" err="1"/>
              <a:t>technology</a:t>
            </a:r>
            <a:r>
              <a:rPr lang="fi-FI" sz="1200" dirty="0"/>
              <a:t> </a:t>
            </a:r>
            <a:r>
              <a:rPr lang="fi-FI" sz="1200" dirty="0" err="1"/>
              <a:t>research</a:t>
            </a:r>
            <a:r>
              <a:rPr lang="fi-FI" sz="1200" dirty="0"/>
              <a:t>: </a:t>
            </a:r>
            <a:r>
              <a:rPr lang="fi-FI" sz="1200" dirty="0" err="1"/>
              <a:t>Theoretical</a:t>
            </a:r>
            <a:r>
              <a:rPr lang="fi-FI" sz="1200" dirty="0"/>
              <a:t> and </a:t>
            </a:r>
            <a:r>
              <a:rPr lang="fi-FI" sz="1200" dirty="0" err="1"/>
              <a:t>methodological</a:t>
            </a:r>
            <a:r>
              <a:rPr lang="fi-FI" sz="1200" dirty="0"/>
              <a:t> </a:t>
            </a:r>
            <a:r>
              <a:rPr lang="fi-FI" sz="1200" dirty="0" err="1"/>
              <a:t>variables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last</a:t>
            </a:r>
            <a:r>
              <a:rPr lang="fi-FI" sz="1200" dirty="0"/>
              <a:t> 16 </a:t>
            </a:r>
            <a:r>
              <a:rPr lang="fi-FI" sz="1200" dirty="0" err="1"/>
              <a:t>years</a:t>
            </a:r>
            <a:r>
              <a:rPr lang="fi-FI" sz="1200" dirty="0"/>
              <a:t> and </a:t>
            </a:r>
            <a:r>
              <a:rPr lang="fi-FI" sz="1200" dirty="0" err="1"/>
              <a:t>future</a:t>
            </a:r>
            <a:r>
              <a:rPr lang="fi-FI" sz="1200" dirty="0"/>
              <a:t> </a:t>
            </a:r>
            <a:r>
              <a:rPr lang="fi-FI" sz="1200" dirty="0" err="1"/>
              <a:t>directions</a:t>
            </a:r>
            <a:r>
              <a:rPr lang="fi-FI" sz="1200" dirty="0"/>
              <a:t>. </a:t>
            </a:r>
            <a:r>
              <a:rPr lang="fi-FI" sz="1200" i="1" dirty="0"/>
              <a:t>New Media &amp; </a:t>
            </a:r>
            <a:r>
              <a:rPr lang="fi-FI" sz="1200" i="1" dirty="0" err="1"/>
              <a:t>Society</a:t>
            </a:r>
            <a:r>
              <a:rPr lang="fi-FI" sz="1200" dirty="0"/>
              <a:t>, </a:t>
            </a:r>
            <a:r>
              <a:rPr lang="fi-FI" sz="1200" i="1" dirty="0"/>
              <a:t>19</a:t>
            </a:r>
            <a:r>
              <a:rPr lang="fi-FI" sz="1200" dirty="0"/>
              <a:t>(4), 616–636.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/10.1177/1461444815621512</a:t>
            </a:r>
            <a:endParaRPr lang="fi-FI" sz="1200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B3709-9808-E74C-AEC4-46208A10A989}"/>
              </a:ext>
            </a:extLst>
          </p:cNvPr>
          <p:cNvSpPr/>
          <p:nvPr/>
        </p:nvSpPr>
        <p:spPr>
          <a:xfrm>
            <a:off x="818147" y="349264"/>
            <a:ext cx="10558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Majority of the articles (69.6%) did not use a specific theory in the study (N = 2311).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B9DAA-CBDE-824D-9372-FAFE5687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810929"/>
            <a:ext cx="7645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0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2D5E9-1A42-1948-8DF7-1E1EB95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" y="0"/>
            <a:ext cx="12149489" cy="4417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621361-5240-C946-9F8E-3CD32033CC76}"/>
              </a:ext>
            </a:extLst>
          </p:cNvPr>
          <p:cNvSpPr/>
          <p:nvPr/>
        </p:nvSpPr>
        <p:spPr>
          <a:xfrm>
            <a:off x="5958038" y="5660797"/>
            <a:ext cx="6089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/>
              <a:t>Laaksonen, S.-M. M., Nelimarkka, M., Tuokko, M., Marttila, M., Kekkonen, A., &amp; Villi, M. (2017). </a:t>
            </a:r>
            <a:r>
              <a:rPr lang="fi-FI" sz="1200" dirty="0" err="1"/>
              <a:t>Working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fields</a:t>
            </a:r>
            <a:r>
              <a:rPr lang="fi-FI" sz="1200" dirty="0"/>
              <a:t> of </a:t>
            </a:r>
            <a:r>
              <a:rPr lang="fi-FI" sz="1200" dirty="0" err="1"/>
              <a:t>big</a:t>
            </a:r>
            <a:r>
              <a:rPr lang="fi-FI" sz="1200" dirty="0"/>
              <a:t> data: Using </a:t>
            </a:r>
            <a:r>
              <a:rPr lang="fi-FI" sz="1200" dirty="0" err="1"/>
              <a:t>big</a:t>
            </a:r>
            <a:r>
              <a:rPr lang="fi-FI" sz="1200" dirty="0"/>
              <a:t>-data-</a:t>
            </a:r>
            <a:r>
              <a:rPr lang="fi-FI" sz="1200" dirty="0" err="1"/>
              <a:t>augmented</a:t>
            </a:r>
            <a:r>
              <a:rPr lang="fi-FI" sz="1200" dirty="0"/>
              <a:t> online </a:t>
            </a:r>
            <a:r>
              <a:rPr lang="fi-FI" sz="1200" dirty="0" err="1"/>
              <a:t>ethnography</a:t>
            </a:r>
            <a:r>
              <a:rPr lang="fi-FI" sz="1200" dirty="0"/>
              <a:t> to </a:t>
            </a:r>
            <a:r>
              <a:rPr lang="fi-FI" sz="1200" dirty="0" err="1"/>
              <a:t>study</a:t>
            </a:r>
            <a:r>
              <a:rPr lang="fi-FI" sz="1200" dirty="0"/>
              <a:t> </a:t>
            </a:r>
            <a:r>
              <a:rPr lang="fi-FI" sz="1200" dirty="0" err="1"/>
              <a:t>candidate</a:t>
            </a:r>
            <a:r>
              <a:rPr lang="fi-FI" sz="1200" dirty="0"/>
              <a:t>–</a:t>
            </a:r>
            <a:r>
              <a:rPr lang="fi-FI" sz="1200" dirty="0" err="1"/>
              <a:t>candidate</a:t>
            </a:r>
            <a:r>
              <a:rPr lang="fi-FI" sz="1200" dirty="0"/>
              <a:t> </a:t>
            </a:r>
            <a:r>
              <a:rPr lang="fi-FI" sz="1200" dirty="0" err="1"/>
              <a:t>interaction</a:t>
            </a:r>
            <a:r>
              <a:rPr lang="fi-FI" sz="1200" dirty="0"/>
              <a:t> at </a:t>
            </a:r>
            <a:r>
              <a:rPr lang="fi-FI" sz="1200" dirty="0" err="1"/>
              <a:t>election</a:t>
            </a:r>
            <a:r>
              <a:rPr lang="fi-FI" sz="1200" dirty="0"/>
              <a:t> </a:t>
            </a:r>
            <a:r>
              <a:rPr lang="fi-FI" sz="1200" dirty="0" err="1"/>
              <a:t>time</a:t>
            </a:r>
            <a:r>
              <a:rPr lang="fi-FI" sz="1200" dirty="0"/>
              <a:t>. </a:t>
            </a:r>
            <a:r>
              <a:rPr lang="fi-FI" sz="1200" i="1" dirty="0"/>
              <a:t>Journal of </a:t>
            </a:r>
            <a:r>
              <a:rPr lang="fi-FI" sz="1200" i="1" dirty="0" err="1"/>
              <a:t>Information</a:t>
            </a:r>
            <a:r>
              <a:rPr lang="fi-FI" sz="1200" i="1" dirty="0"/>
              <a:t> Technology and </a:t>
            </a:r>
            <a:r>
              <a:rPr lang="fi-FI" sz="1200" i="1" dirty="0" err="1"/>
              <a:t>Politics</a:t>
            </a:r>
            <a:r>
              <a:rPr lang="fi-FI" sz="1200" dirty="0"/>
              <a:t>, </a:t>
            </a:r>
            <a:r>
              <a:rPr lang="fi-FI" sz="1200" i="1" dirty="0"/>
              <a:t>14</a:t>
            </a:r>
            <a:r>
              <a:rPr lang="fi-FI" sz="1200" dirty="0"/>
              <a:t>(1), 110–131.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/10.1080/19331681.2016.1266981</a:t>
            </a:r>
            <a:endParaRPr lang="fi-FI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85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78507" cy="6858000"/>
          </a:xfrm>
        </p:spPr>
      </p:pic>
    </p:spTree>
    <p:extLst>
      <p:ext uri="{BB962C8B-B14F-4D97-AF65-F5344CB8AC3E}">
        <p14:creationId xmlns:p14="http://schemas.microsoft.com/office/powerpoint/2010/main" val="90533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B12D-D943-1E4E-BA0A-667CE4DF0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766"/>
            <a:ext cx="5023585" cy="5580197"/>
          </a:xfrm>
        </p:spPr>
        <p:txBody>
          <a:bodyPr/>
          <a:lstStyle/>
          <a:p>
            <a:r>
              <a:rPr lang="en-US" dirty="0"/>
              <a:t>Ready-made vs. custom-made</a:t>
            </a:r>
          </a:p>
          <a:p>
            <a:r>
              <a:rPr lang="en-US" dirty="0"/>
              <a:t>Data following individuals vs. large datasets on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10142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F46E53-552A-EA48-9B9B-01B03E27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1" y="375385"/>
            <a:ext cx="5948067" cy="291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EE4872-9E6F-8447-B05E-51B4C2F2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13" y="3068901"/>
            <a:ext cx="6548721" cy="28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BC07-101B-B449-BC72-CD6E4B64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levels of digital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6001-46BA-D840-AC62-854F53DCA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655" y="1690688"/>
            <a:ext cx="2540263" cy="1437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key pressed</a:t>
            </a:r>
          </a:p>
          <a:p>
            <a:pPr marL="0" indent="0">
              <a:buNone/>
            </a:pPr>
            <a:r>
              <a:rPr lang="en-US" sz="2400" dirty="0"/>
              <a:t>Location of the cursor at any given  time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4492B1A3-8ACF-7F47-A7FF-F6319B47BF63}"/>
              </a:ext>
            </a:extLst>
          </p:cNvPr>
          <p:cNvSpPr/>
          <p:nvPr/>
        </p:nvSpPr>
        <p:spPr>
          <a:xfrm>
            <a:off x="770021" y="3936733"/>
            <a:ext cx="9923646" cy="1116530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Granularity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5145E-FB72-1446-87BD-28F5856E3A0B}"/>
              </a:ext>
            </a:extLst>
          </p:cNvPr>
          <p:cNvSpPr txBox="1">
            <a:spLocks/>
          </p:cNvSpPr>
          <p:nvPr/>
        </p:nvSpPr>
        <p:spPr>
          <a:xfrm>
            <a:off x="6485830" y="1690688"/>
            <a:ext cx="2260323" cy="1437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Each page visited by the user during a session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A6D8E9-CD12-4D47-83E8-B14E58182B92}"/>
              </a:ext>
            </a:extLst>
          </p:cNvPr>
          <p:cNvSpPr txBox="1">
            <a:spLocks/>
          </p:cNvSpPr>
          <p:nvPr/>
        </p:nvSpPr>
        <p:spPr>
          <a:xfrm>
            <a:off x="9179699" y="1690688"/>
            <a:ext cx="2255114" cy="1437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Each message sent to the system by each user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441AA0-9DE5-624B-AADD-39347C965DEE}"/>
              </a:ext>
            </a:extLst>
          </p:cNvPr>
          <p:cNvSpPr txBox="1">
            <a:spLocks/>
          </p:cNvSpPr>
          <p:nvPr/>
        </p:nvSpPr>
        <p:spPr>
          <a:xfrm>
            <a:off x="923228" y="1690689"/>
            <a:ext cx="2349362" cy="1437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Your context at any given time</a:t>
            </a:r>
          </a:p>
        </p:txBody>
      </p:sp>
    </p:spTree>
    <p:extLst>
      <p:ext uri="{BB962C8B-B14F-4D97-AF65-F5344CB8AC3E}">
        <p14:creationId xmlns:p14="http://schemas.microsoft.com/office/powerpoint/2010/main" val="353429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D1E09F-BF8F-B043-B3F5-560A32D7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4" y="218023"/>
            <a:ext cx="5969538" cy="165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87477-2C42-3744-BAB0-B019A9AA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29" y="2079056"/>
            <a:ext cx="9214027" cy="29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6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54B74-C262-8A43-9BAC-CC5BA7DC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" y="191862"/>
            <a:ext cx="4600876" cy="2254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23A16-C196-D949-9B9C-5C4A3A7A79DB}"/>
              </a:ext>
            </a:extLst>
          </p:cNvPr>
          <p:cNvSpPr txBox="1"/>
          <p:nvPr/>
        </p:nvSpPr>
        <p:spPr>
          <a:xfrm>
            <a:off x="5560194" y="356135"/>
            <a:ext cx="5826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Claims to objectivity and accuracy are misleading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﻿Taken out of context, Big Data loses its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﻿Limited access to Big Data creates new digital divides</a:t>
            </a:r>
          </a:p>
        </p:txBody>
      </p:sp>
    </p:spTree>
    <p:extLst>
      <p:ext uri="{BB962C8B-B14F-4D97-AF65-F5344CB8AC3E}">
        <p14:creationId xmlns:p14="http://schemas.microsoft.com/office/powerpoint/2010/main" val="366473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pv5dVekkE1Z8UtUxX3a0ihe7drTiARtymH54vvuPhhID8hj7OQNH-EzuQqSM94q_BNNwrbPrAm0YIo6v3I0_YFNhFkUwfYCQMbq4Z17I9xWLnvKIHmqClU-0XVL3x1bCYwf8wMAEmkk">
            <a:extLst>
              <a:ext uri="{FF2B5EF4-FFF2-40B4-BE49-F238E27FC236}">
                <a16:creationId xmlns:a16="http://schemas.microsoft.com/office/drawing/2014/main" id="{B386E359-5EB4-234B-A766-67A4CA81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5" y="365760"/>
            <a:ext cx="6760731" cy="50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3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cyTf7o2JwP6-M65ZLdMSOvMsvowvGBSKz4AkaV3U3iIyArLMOhG0ItTuPQrhMUlE7pxvJQD93TBVN1ojqc4WWcDYWuU8EWKdxSBBo42O_fmiSw5tQ5056gIlldcKXdOzvJL1xIOmHtw">
            <a:extLst>
              <a:ext uri="{FF2B5EF4-FFF2-40B4-BE49-F238E27FC236}">
                <a16:creationId xmlns:a16="http://schemas.microsoft.com/office/drawing/2014/main" id="{A9F85E35-E098-D441-86A1-0ECCA8E4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14" y="608586"/>
            <a:ext cx="4537176" cy="42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4.googleusercontent.com/_HPw9ESV3V1Nq_xZ06ZCLAhgEvyVAHnvDcCy6t7dcZHPoBoARbB0dRBTTWXIl7NS1KLStCDDKlWn7B-5MOzZy1P8ctGjhlxeb0c2jcCiEyUx53PjxE_KnSh7c955aywIJNuRmWuOJvM">
            <a:extLst>
              <a:ext uri="{FF2B5EF4-FFF2-40B4-BE49-F238E27FC236}">
                <a16:creationId xmlns:a16="http://schemas.microsoft.com/office/drawing/2014/main" id="{1066BF10-8139-9D48-B53B-53522DFE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56" y="1366786"/>
            <a:ext cx="4859932" cy="349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BFD648-F4E8-394A-A264-B949579DEC35}"/>
              </a:ext>
            </a:extLst>
          </p:cNvPr>
          <p:cNvSpPr/>
          <p:nvPr/>
        </p:nvSpPr>
        <p:spPr>
          <a:xfrm>
            <a:off x="625471" y="5067826"/>
            <a:ext cx="4690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 err="1"/>
              <a:t>McKelvey</a:t>
            </a:r>
            <a:r>
              <a:rPr lang="fi-FI" sz="1200" dirty="0"/>
              <a:t>, K., </a:t>
            </a:r>
            <a:r>
              <a:rPr lang="fi-FI" sz="1200" dirty="0" err="1"/>
              <a:t>DiGrazia</a:t>
            </a:r>
            <a:r>
              <a:rPr lang="fi-FI" sz="1200" dirty="0"/>
              <a:t>, J., &amp; </a:t>
            </a:r>
            <a:r>
              <a:rPr lang="fi-FI" sz="1200" dirty="0" err="1"/>
              <a:t>Rojas</a:t>
            </a:r>
            <a:r>
              <a:rPr lang="fi-FI" sz="1200" dirty="0"/>
              <a:t>, F. (2014). Twitter </a:t>
            </a:r>
            <a:r>
              <a:rPr lang="fi-FI" sz="1200" dirty="0" err="1"/>
              <a:t>publics</a:t>
            </a:r>
            <a:r>
              <a:rPr lang="fi-FI" sz="1200" dirty="0"/>
              <a:t>: </a:t>
            </a:r>
            <a:r>
              <a:rPr lang="fi-FI" sz="1200" dirty="0" err="1"/>
              <a:t>how</a:t>
            </a:r>
            <a:r>
              <a:rPr lang="fi-FI" sz="1200" dirty="0"/>
              <a:t> online </a:t>
            </a:r>
            <a:r>
              <a:rPr lang="fi-FI" sz="1200" dirty="0" err="1"/>
              <a:t>political</a:t>
            </a:r>
            <a:r>
              <a:rPr lang="fi-FI" sz="1200" dirty="0"/>
              <a:t> </a:t>
            </a:r>
            <a:r>
              <a:rPr lang="fi-FI" sz="1200" dirty="0" err="1"/>
              <a:t>communities</a:t>
            </a:r>
            <a:r>
              <a:rPr lang="fi-FI" sz="1200" dirty="0"/>
              <a:t> </a:t>
            </a:r>
            <a:r>
              <a:rPr lang="fi-FI" sz="1200" dirty="0" err="1"/>
              <a:t>signaled</a:t>
            </a:r>
            <a:r>
              <a:rPr lang="fi-FI" sz="1200" dirty="0"/>
              <a:t> </a:t>
            </a:r>
            <a:r>
              <a:rPr lang="fi-FI" sz="1200" dirty="0" err="1"/>
              <a:t>electoral</a:t>
            </a:r>
            <a:r>
              <a:rPr lang="fi-FI" sz="1200" dirty="0"/>
              <a:t> </a:t>
            </a:r>
            <a:r>
              <a:rPr lang="fi-FI" sz="1200" dirty="0" err="1"/>
              <a:t>outcomes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2010 US </a:t>
            </a:r>
            <a:r>
              <a:rPr lang="fi-FI" sz="1200" dirty="0" err="1"/>
              <a:t>house</a:t>
            </a:r>
            <a:r>
              <a:rPr lang="fi-FI" sz="1200" dirty="0"/>
              <a:t> </a:t>
            </a:r>
            <a:r>
              <a:rPr lang="fi-FI" sz="1200" dirty="0" err="1"/>
              <a:t>election</a:t>
            </a:r>
            <a:r>
              <a:rPr lang="fi-FI" sz="1200" dirty="0"/>
              <a:t>. </a:t>
            </a:r>
            <a:r>
              <a:rPr lang="fi-FI" sz="1200" i="1" dirty="0" err="1"/>
              <a:t>Information</a:t>
            </a:r>
            <a:r>
              <a:rPr lang="fi-FI" sz="1200" i="1" dirty="0"/>
              <a:t>, </a:t>
            </a:r>
            <a:r>
              <a:rPr lang="fi-FI" sz="1200" i="1" dirty="0" err="1"/>
              <a:t>Communication</a:t>
            </a:r>
            <a:r>
              <a:rPr lang="fi-FI" sz="1200" i="1" dirty="0"/>
              <a:t> &amp; </a:t>
            </a:r>
            <a:r>
              <a:rPr lang="fi-FI" sz="1200" i="1" dirty="0" err="1"/>
              <a:t>Society</a:t>
            </a:r>
            <a:r>
              <a:rPr lang="fi-FI" sz="1200" dirty="0"/>
              <a:t>, </a:t>
            </a:r>
            <a:r>
              <a:rPr lang="fi-FI" sz="1200" i="1" dirty="0"/>
              <a:t>17</a:t>
            </a:r>
            <a:r>
              <a:rPr lang="fi-FI" sz="1200" dirty="0"/>
              <a:t>(4), 436–450.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/10.1080/1369118X.2014.892149</a:t>
            </a:r>
            <a:endParaRPr lang="fi-FI" sz="120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EACE0-C90F-BE40-9FA9-23CC5AF2D6E5}"/>
              </a:ext>
            </a:extLst>
          </p:cNvPr>
          <p:cNvSpPr/>
          <p:nvPr/>
        </p:nvSpPr>
        <p:spPr>
          <a:xfrm>
            <a:off x="5868502" y="50678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800" indent="-304800"/>
            <a:r>
              <a:rPr lang="fi-FI" sz="1200" dirty="0"/>
              <a:t>Joseph, K., </a:t>
            </a:r>
            <a:r>
              <a:rPr lang="fi-FI" sz="1200" dirty="0" err="1"/>
              <a:t>Landwehr</a:t>
            </a:r>
            <a:r>
              <a:rPr lang="fi-FI" sz="1200" dirty="0"/>
              <a:t>, P. M., &amp; </a:t>
            </a:r>
            <a:r>
              <a:rPr lang="fi-FI" sz="1200" dirty="0" err="1"/>
              <a:t>Carley</a:t>
            </a:r>
            <a:r>
              <a:rPr lang="fi-FI" sz="1200" dirty="0"/>
              <a:t>, K. M. (2014). </a:t>
            </a:r>
            <a:r>
              <a:rPr lang="fi-FI" sz="1200" dirty="0" err="1"/>
              <a:t>Two</a:t>
            </a:r>
            <a:r>
              <a:rPr lang="fi-FI" sz="1200" dirty="0"/>
              <a:t> 1%s </a:t>
            </a:r>
            <a:r>
              <a:rPr lang="fi-FI" sz="1200" dirty="0" err="1"/>
              <a:t>Don’t</a:t>
            </a:r>
            <a:r>
              <a:rPr lang="fi-FI" sz="1200" dirty="0"/>
              <a:t> Make a </a:t>
            </a:r>
            <a:r>
              <a:rPr lang="fi-FI" sz="1200" dirty="0" err="1"/>
              <a:t>Whole</a:t>
            </a:r>
            <a:r>
              <a:rPr lang="fi-FI" sz="1200" dirty="0"/>
              <a:t>: </a:t>
            </a:r>
            <a:r>
              <a:rPr lang="fi-FI" sz="1200" dirty="0" err="1"/>
              <a:t>Comparing</a:t>
            </a:r>
            <a:r>
              <a:rPr lang="fi-FI" sz="1200" dirty="0"/>
              <a:t> </a:t>
            </a:r>
            <a:r>
              <a:rPr lang="fi-FI" sz="1200" dirty="0" err="1"/>
              <a:t>Simultaneous</a:t>
            </a:r>
            <a:r>
              <a:rPr lang="fi-FI" sz="1200" dirty="0"/>
              <a:t> </a:t>
            </a:r>
            <a:r>
              <a:rPr lang="fi-FI" sz="1200" dirty="0" err="1"/>
              <a:t>Samples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Twitter’s</a:t>
            </a:r>
            <a:r>
              <a:rPr lang="fi-FI" sz="1200" dirty="0"/>
              <a:t> </a:t>
            </a:r>
            <a:r>
              <a:rPr lang="fi-FI" sz="1200" dirty="0" err="1"/>
              <a:t>Streaming</a:t>
            </a:r>
            <a:r>
              <a:rPr lang="fi-FI" sz="1200" dirty="0"/>
              <a:t> API. In </a:t>
            </a:r>
            <a:r>
              <a:rPr lang="fi-FI" sz="1200" i="1" dirty="0" err="1"/>
              <a:t>Proceedings</a:t>
            </a:r>
            <a:r>
              <a:rPr lang="fi-FI" sz="1200" i="1" dirty="0"/>
              <a:t> of </a:t>
            </a:r>
            <a:r>
              <a:rPr lang="fi-FI" sz="1200" i="1" dirty="0" err="1"/>
              <a:t>the</a:t>
            </a:r>
            <a:r>
              <a:rPr lang="fi-FI" sz="1200" i="1" dirty="0"/>
              <a:t> </a:t>
            </a:r>
            <a:r>
              <a:rPr lang="fi-FI" sz="1200" i="1" dirty="0" err="1"/>
              <a:t>Seventh</a:t>
            </a:r>
            <a:r>
              <a:rPr lang="fi-FI" sz="1200" i="1" dirty="0"/>
              <a:t> International AAAI Conference on </a:t>
            </a:r>
            <a:r>
              <a:rPr lang="fi-FI" sz="1200" i="1" dirty="0" err="1"/>
              <a:t>Weblogs</a:t>
            </a:r>
            <a:r>
              <a:rPr lang="fi-FI" sz="1200" i="1" dirty="0"/>
              <a:t> and </a:t>
            </a:r>
            <a:r>
              <a:rPr lang="fi-FI" sz="1200" i="1" dirty="0" err="1"/>
              <a:t>Social</a:t>
            </a:r>
            <a:r>
              <a:rPr lang="fi-FI" sz="1200" i="1" dirty="0"/>
              <a:t> Media</a:t>
            </a:r>
            <a:r>
              <a:rPr lang="fi-FI" sz="1200" dirty="0"/>
              <a:t> (</a:t>
            </a:r>
            <a:r>
              <a:rPr lang="fi-FI" sz="1200" dirty="0" err="1"/>
              <a:t>pp</a:t>
            </a:r>
            <a:r>
              <a:rPr lang="fi-FI" sz="1200" dirty="0"/>
              <a:t>. 75–83).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/10.1007/978-3-319-05579-4_10</a:t>
            </a:r>
            <a:endParaRPr lang="fi-FI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6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413</Words>
  <Application>Microsoft Macintosh PowerPoint</Application>
  <PresentationFormat>Widescreen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American Typewriter</vt:lpstr>
      <vt:lpstr>Arial</vt:lpstr>
      <vt:lpstr>Calibri</vt:lpstr>
      <vt:lpstr>Calibri Light</vt:lpstr>
      <vt:lpstr>Office Theme</vt:lpstr>
      <vt:lpstr>“Data”</vt:lpstr>
      <vt:lpstr>PowerPoint Presentation</vt:lpstr>
      <vt:lpstr>PowerPoint Presentation</vt:lpstr>
      <vt:lpstr>PowerPoint Presentation</vt:lpstr>
      <vt:lpstr>Different levels of digital traces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Nelimarkka, Matti</dc:creator>
  <cp:lastModifiedBy>Nelimarkka, Matti</cp:lastModifiedBy>
  <cp:revision>29</cp:revision>
  <dcterms:created xsi:type="dcterms:W3CDTF">2018-06-13T15:39:47Z</dcterms:created>
  <dcterms:modified xsi:type="dcterms:W3CDTF">2019-06-15T05:59:18Z</dcterms:modified>
</cp:coreProperties>
</file>